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2" r:id="rId3"/>
  </p:sldMasterIdLst>
  <p:notesMasterIdLst>
    <p:notesMasterId r:id="rId18"/>
  </p:notesMasterIdLst>
  <p:sldIdLst>
    <p:sldId id="256" r:id="rId4"/>
    <p:sldId id="259" r:id="rId5"/>
    <p:sldId id="316" r:id="rId6"/>
    <p:sldId id="310" r:id="rId7"/>
    <p:sldId id="317" r:id="rId8"/>
    <p:sldId id="318" r:id="rId9"/>
    <p:sldId id="302" r:id="rId10"/>
    <p:sldId id="303" r:id="rId11"/>
    <p:sldId id="305" r:id="rId12"/>
    <p:sldId id="296" r:id="rId13"/>
    <p:sldId id="262" r:id="rId14"/>
    <p:sldId id="325" r:id="rId15"/>
    <p:sldId id="291" r:id="rId16"/>
    <p:sldId id="276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 autoAdjust="0"/>
    <p:restoredTop sz="94658" autoAdjust="0"/>
  </p:normalViewPr>
  <p:slideViewPr>
    <p:cSldViewPr>
      <p:cViewPr varScale="1">
        <p:scale>
          <a:sx n="65" d="100"/>
          <a:sy n="65" d="100"/>
        </p:scale>
        <p:origin x="1157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8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i-FI">
              <a:latin typeface="Arial" charset="0"/>
              <a:cs typeface="+mn-cs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i-FI">
              <a:latin typeface="Arial" charset="0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246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noProof="0" smtClean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i-FI">
              <a:latin typeface="Arial" charset="0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858D4E8C-4405-4FAC-A104-8B7FBFD786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0852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6A3DF2ED-921B-4351-8CDB-46239FBE2D49}" type="slidenum">
              <a:rPr lang="fi-FI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fi-FI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i-FI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1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DD8D2A79-B233-43C1-B930-91239180FB6E}" type="slidenum">
              <a:rPr lang="fi-FI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fi-FI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14D984F-031C-455D-8B28-CB345144A24F}" type="slidenum">
              <a:rPr lang="fi-FI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fi-FI" sz="1200">
              <a:solidFill>
                <a:srgbClr val="000000"/>
              </a:solidFill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i-FI"/>
          </a:p>
        </p:txBody>
      </p:sp>
      <p:sp>
        <p:nvSpPr>
          <p:cNvPr id="6861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i-FI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9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78E7E64B-41FB-4CD4-9993-85E98DF46C5F}" type="slidenum">
              <a:rPr lang="fi-FI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9</a:t>
            </a:fld>
            <a:endParaRPr lang="fi-FI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7FA32C-18D7-47D7-ABE3-5B27E12F139C}" type="slidenum">
              <a:rPr lang="fi-FI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fi-FI" sz="1200">
              <a:solidFill>
                <a:srgbClr val="000000"/>
              </a:solidFill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i-FI"/>
          </a:p>
        </p:txBody>
      </p:sp>
      <p:sp>
        <p:nvSpPr>
          <p:cNvPr id="9011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i-FI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3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A26F6A-6FDD-4C17-A41B-B114EA28AC0B}" type="slidenum">
              <a:rPr lang="fi-FI" smtClean="0"/>
              <a:pPr/>
              <a:t>10</a:t>
            </a:fld>
            <a:endParaRPr lang="fi-FI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09112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1F2A4357-B4C7-4FC9-8C0E-D74B41AF2262}" type="slidenum">
              <a:rPr lang="fi-FI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11</a:t>
            </a:fld>
            <a:endParaRPr lang="fi-FI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1458641-4A56-40FC-BAAE-0621A7E987F2}" type="slidenum">
              <a:rPr lang="fi-FI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fi-FI" sz="1200">
              <a:solidFill>
                <a:srgbClr val="000000"/>
              </a:solidFill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i-FI"/>
          </a:p>
        </p:txBody>
      </p:sp>
      <p:sp>
        <p:nvSpPr>
          <p:cNvPr id="7475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i-FI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1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B5D27BF9-020A-4B1A-B153-0A66905F6D5D}" type="slidenum">
              <a:rPr lang="fi-FI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fi-FI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3607BC-DF14-40E4-92E5-4B2A49826F7A}" type="slidenum">
              <a:rPr lang="fi-FI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fi-FI" sz="1200">
              <a:solidFill>
                <a:srgbClr val="000000"/>
              </a:solidFill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i-FI"/>
          </a:p>
        </p:txBody>
      </p:sp>
      <p:sp>
        <p:nvSpPr>
          <p:cNvPr id="8397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i-FI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0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7445B-DF0D-4B05-9341-5DAAEE82883E}" type="slidenum">
              <a:rPr lang="fi-FI"/>
              <a:pPr/>
              <a:t>13</a:t>
            </a:fld>
            <a:endParaRPr lang="fi-FI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i-FI" smtClean="0"/>
              <a:t>DC-9 viimeinen lento 3.7.2006</a:t>
            </a:r>
          </a:p>
        </p:txBody>
      </p:sp>
    </p:spTree>
    <p:extLst>
      <p:ext uri="{BB962C8B-B14F-4D97-AF65-F5344CB8AC3E}">
        <p14:creationId xmlns:p14="http://schemas.microsoft.com/office/powerpoint/2010/main" val="1957012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8C0CFFAE-AF1D-4226-9FA5-794C9E509FC3}" type="slidenum">
              <a:rPr lang="fi-FI" smtClean="0">
                <a:latin typeface="Times New Roman" pitchFamily="18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fi-FI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fi-FI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7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2A08-52EF-404C-965B-FF5105496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5451C-439B-496C-8AB0-0BDE5F0D2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87563" cy="635635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60363" y="0"/>
            <a:ext cx="6113462" cy="63563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996A-618A-4B45-95DF-1849A7A96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5775" y="1168400"/>
            <a:ext cx="4037013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188" y="1168400"/>
            <a:ext cx="4038600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4B90-DF9B-4498-9DD4-F44BDDE12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87563" cy="635635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60363" y="0"/>
            <a:ext cx="6113462" cy="63563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7950-0AC1-48D0-9482-978DE1859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6BC3-E51D-4210-AD45-4E8650081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D3A9-1CCB-4886-99C0-56069F065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5775" y="1168400"/>
            <a:ext cx="4037013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188" y="1168400"/>
            <a:ext cx="4038600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3DA8-F937-42C9-B60F-78782105D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91F2-6D7A-4FC7-A37F-AA83FC41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0F100-FBF9-4F9A-B729-786136E2A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A9FC-5315-43D0-823D-FFC25A4B1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7ED8-F0C4-4D63-892B-B455093EA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D2BC2-0077-4167-8399-EA789DE28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C636-DF3C-4CCB-922D-97DAF187E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CD6A9-D286-4653-9A54-293D165F6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87563" cy="635635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60363" y="0"/>
            <a:ext cx="6113462" cy="63563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7011-EA6D-42B6-A372-7281E383D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5775" y="1168400"/>
            <a:ext cx="4037013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188" y="1168400"/>
            <a:ext cx="4038600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CBCD8-62B8-475B-AE3C-B1C51656D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56EC-7BA1-46BB-946D-EA19BC3EC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2722B-42F7-46D6-8614-FA925E30C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5D34A-F10B-47B7-BAFC-E00EEB2B0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7C6EA-2FD0-4F2F-94C9-AF8E52B60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7ACB-7E80-4DBD-A233-33DBB7E1F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7138" y="73025"/>
            <a:ext cx="15049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0"/>
            <a:ext cx="7213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tekstimuotoa napsauttamalla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168400"/>
            <a:ext cx="8228013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jäsennyksen tekstimuotoa napsauttamalla</a:t>
            </a:r>
          </a:p>
          <a:p>
            <a:pPr lvl="1"/>
            <a:r>
              <a:rPr lang="en-GB" smtClean="0"/>
              <a:t>Toinen jäsennystaso</a:t>
            </a:r>
          </a:p>
          <a:p>
            <a:pPr lvl="2"/>
            <a:r>
              <a:rPr lang="en-GB" smtClean="0"/>
              <a:t>Kolmas jäsennystaso</a:t>
            </a:r>
          </a:p>
          <a:p>
            <a:pPr lvl="3"/>
            <a:r>
              <a:rPr lang="en-GB" smtClean="0"/>
              <a:t>Neljäs jäsennystaso</a:t>
            </a:r>
          </a:p>
          <a:p>
            <a:pPr lvl="4"/>
            <a:r>
              <a:rPr lang="en-GB" smtClean="0"/>
              <a:t>Viides jäsennystaso</a:t>
            </a:r>
          </a:p>
          <a:p>
            <a:pPr lvl="4"/>
            <a:r>
              <a:rPr lang="en-GB" smtClean="0"/>
              <a:t>Kuudes jäsennystaso</a:t>
            </a:r>
          </a:p>
          <a:p>
            <a:pPr lvl="4"/>
            <a:r>
              <a:rPr lang="en-GB" smtClean="0"/>
              <a:t>Seitsemäs jäsennystaso</a:t>
            </a:r>
          </a:p>
          <a:p>
            <a:pPr lvl="4"/>
            <a:r>
              <a:rPr lang="en-GB" smtClean="0"/>
              <a:t>Kahdeksas jäsennystaso</a:t>
            </a:r>
          </a:p>
          <a:p>
            <a:pPr lvl="4"/>
            <a:r>
              <a:rPr lang="en-GB" smtClean="0"/>
              <a:t>Yhdeksäs jäsennystaso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85775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i-FI"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60588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191ED9-9A72-4FFC-9D2B-07A08128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28625" y="1023938"/>
            <a:ext cx="8286750" cy="1587"/>
          </a:xfrm>
          <a:prstGeom prst="line">
            <a:avLst/>
          </a:prstGeom>
          <a:noFill/>
          <a:ln w="22320">
            <a:solidFill>
              <a:srgbClr val="51B6E2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i-FI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11375" y="4197350"/>
            <a:ext cx="45656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0"/>
            <a:ext cx="7213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tekstimuotoa napsauttamalla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168400"/>
            <a:ext cx="8228013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jäsennyksen tekstimuotoa napsauttamalla</a:t>
            </a:r>
          </a:p>
          <a:p>
            <a:pPr lvl="1"/>
            <a:r>
              <a:rPr lang="en-GB" smtClean="0"/>
              <a:t>Toinen jäsennystaso</a:t>
            </a:r>
          </a:p>
          <a:p>
            <a:pPr lvl="2"/>
            <a:r>
              <a:rPr lang="en-GB" smtClean="0"/>
              <a:t>Kolmas jäsennystaso</a:t>
            </a:r>
          </a:p>
          <a:p>
            <a:pPr lvl="3"/>
            <a:r>
              <a:rPr lang="en-GB" smtClean="0"/>
              <a:t>Neljäs jäsennystaso</a:t>
            </a:r>
          </a:p>
          <a:p>
            <a:pPr lvl="4"/>
            <a:r>
              <a:rPr lang="en-GB" smtClean="0"/>
              <a:t>Viides jäsennystaso</a:t>
            </a:r>
          </a:p>
          <a:p>
            <a:pPr lvl="4"/>
            <a:r>
              <a:rPr lang="en-GB" smtClean="0"/>
              <a:t>Kuudes jäsennystaso</a:t>
            </a:r>
          </a:p>
          <a:p>
            <a:pPr lvl="4"/>
            <a:r>
              <a:rPr lang="en-GB" smtClean="0"/>
              <a:t>Seitsemäs jäsennystaso</a:t>
            </a:r>
          </a:p>
          <a:p>
            <a:pPr lvl="4"/>
            <a:r>
              <a:rPr lang="en-GB" smtClean="0"/>
              <a:t>Kahdeksas jäsennystaso</a:t>
            </a:r>
          </a:p>
          <a:p>
            <a:pPr lvl="4"/>
            <a:r>
              <a:rPr lang="en-GB" smtClean="0"/>
              <a:t>Yhdeksäs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0"/>
            <a:ext cx="7213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tekstimuotoa napsauttamalla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168400"/>
            <a:ext cx="8228013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jäsennyksen tekstimuotoa napsauttamalla</a:t>
            </a:r>
          </a:p>
          <a:p>
            <a:pPr lvl="1"/>
            <a:r>
              <a:rPr lang="en-GB" smtClean="0"/>
              <a:t>Toinen jäsennystaso</a:t>
            </a:r>
          </a:p>
          <a:p>
            <a:pPr lvl="2"/>
            <a:r>
              <a:rPr lang="en-GB" smtClean="0"/>
              <a:t>Kolmas jäsennystaso</a:t>
            </a:r>
          </a:p>
          <a:p>
            <a:pPr lvl="3"/>
            <a:r>
              <a:rPr lang="en-GB" smtClean="0"/>
              <a:t>Neljäs jäsennystaso</a:t>
            </a:r>
          </a:p>
          <a:p>
            <a:pPr lvl="4"/>
            <a:r>
              <a:rPr lang="en-GB" smtClean="0"/>
              <a:t>Viides jäsennystaso</a:t>
            </a:r>
          </a:p>
          <a:p>
            <a:pPr lvl="4"/>
            <a:r>
              <a:rPr lang="en-GB" smtClean="0"/>
              <a:t>Kuudes jäsennystaso</a:t>
            </a:r>
          </a:p>
          <a:p>
            <a:pPr lvl="4"/>
            <a:r>
              <a:rPr lang="en-GB" smtClean="0"/>
              <a:t>Seitsemäs jäsennystaso</a:t>
            </a:r>
          </a:p>
          <a:p>
            <a:pPr lvl="4"/>
            <a:r>
              <a:rPr lang="en-GB" smtClean="0"/>
              <a:t>Kahdeksas jäsennystaso</a:t>
            </a:r>
          </a:p>
          <a:p>
            <a:pPr lvl="4"/>
            <a:r>
              <a:rPr lang="en-GB" smtClean="0"/>
              <a:t>Yhdeksäs jäsennystaso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85775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9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60588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9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EDC003-88BA-4EF4-9603-5BB78284A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i-FI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51B6E2"/>
          </a:solidFill>
          <a:latin typeface="Verdan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360362" y="0"/>
            <a:ext cx="7354909" cy="955675"/>
          </a:xfrm>
        </p:spPr>
        <p:txBody>
          <a:bodyPr/>
          <a:lstStyle/>
          <a:p>
            <a:r>
              <a:rPr lang="fi-FI" sz="2800" dirty="0" smtClean="0"/>
              <a:t>FIRE STATIONS AT THE AIRPORT AREA</a:t>
            </a:r>
            <a:endParaRPr lang="fi-FI" sz="28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4AF499D8-7817-4518-8F0A-3A6975A30C83}" type="slidenum">
              <a:rPr lang="fi-FI" dirty="0"/>
              <a:pPr algn="ctr">
                <a:defRPr/>
              </a:pPr>
              <a:t>10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6981825" y="6356350"/>
            <a:ext cx="2162175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fi-FI" smtClean="0"/>
              <a:t>HELSINKI-VANTAA AIRPORT</a:t>
            </a:r>
          </a:p>
        </p:txBody>
      </p:sp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053513" cy="5500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5-sakarainen tähti 9"/>
          <p:cNvSpPr/>
          <p:nvPr/>
        </p:nvSpPr>
        <p:spPr bwMode="auto">
          <a:xfrm>
            <a:off x="1979712" y="2852936"/>
            <a:ext cx="360040" cy="28803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5-sakarainen tähti 10"/>
          <p:cNvSpPr/>
          <p:nvPr/>
        </p:nvSpPr>
        <p:spPr bwMode="auto">
          <a:xfrm>
            <a:off x="6084168" y="2852936"/>
            <a:ext cx="360040" cy="28803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5-sakarainen tähti 11"/>
          <p:cNvSpPr/>
          <p:nvPr/>
        </p:nvSpPr>
        <p:spPr bwMode="auto">
          <a:xfrm>
            <a:off x="8460432" y="5013176"/>
            <a:ext cx="360040" cy="28803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5-sakarainen tähti 12"/>
          <p:cNvSpPr/>
          <p:nvPr/>
        </p:nvSpPr>
        <p:spPr bwMode="auto">
          <a:xfrm>
            <a:off x="323528" y="5949280"/>
            <a:ext cx="360040" cy="28803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kstikehys 13"/>
          <p:cNvSpPr txBox="1"/>
          <p:nvPr/>
        </p:nvSpPr>
        <p:spPr>
          <a:xfrm>
            <a:off x="683568" y="5949280"/>
            <a:ext cx="124522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sz="1200" dirty="0" err="1" smtClean="0"/>
              <a:t>Fire</a:t>
            </a:r>
            <a:r>
              <a:rPr lang="fi-FI" sz="1200" dirty="0" smtClean="0"/>
              <a:t> </a:t>
            </a:r>
            <a:r>
              <a:rPr lang="fi-FI" sz="1200" dirty="0" err="1" smtClean="0"/>
              <a:t>Station</a:t>
            </a:r>
            <a:endParaRPr lang="fi-FI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500034" y="260350"/>
            <a:ext cx="8193116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800" dirty="0" smtClean="0">
                <a:solidFill>
                  <a:srgbClr val="51B6E2"/>
                </a:solidFill>
                <a:latin typeface="Verdana" pitchFamily="34" charset="0"/>
              </a:rPr>
              <a:t>AIRFIELD VERSUS THE CITY</a:t>
            </a:r>
            <a:endParaRPr lang="fi-FI" sz="2800" dirty="0">
              <a:solidFill>
                <a:srgbClr val="51B6E2"/>
              </a:solidFill>
              <a:latin typeface="Verdana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796131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428596" y="230188"/>
            <a:ext cx="785021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4000" dirty="0" smtClean="0">
                <a:solidFill>
                  <a:srgbClr val="51B6E2"/>
                </a:solidFill>
                <a:latin typeface="Verdana" pitchFamily="34" charset="0"/>
              </a:rPr>
              <a:t>		</a:t>
            </a:r>
            <a:r>
              <a:rPr lang="fi-FI" sz="2800" dirty="0" smtClean="0">
                <a:solidFill>
                  <a:srgbClr val="51B6E2"/>
                </a:solidFill>
                <a:latin typeface="Verdana" pitchFamily="34" charset="0"/>
              </a:rPr>
              <a:t>FUTURE CHALLENGES for FD</a:t>
            </a:r>
            <a:endParaRPr lang="fi-FI" sz="2800" dirty="0">
              <a:solidFill>
                <a:srgbClr val="51B6E2"/>
              </a:solidFill>
              <a:latin typeface="Verdana" pitchFamily="34" charset="0"/>
            </a:endParaRP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95288" y="1357299"/>
            <a:ext cx="731202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Optima" pitchFamily="2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New underground Railway to the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Airport</a:t>
            </a: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Optima" pitchFamily="2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Optima" pitchFamily="2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Expansion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and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development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of the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Airport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2020</a:t>
            </a: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	- new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terminals</a:t>
            </a: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	-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Changes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in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airfield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area</a:t>
            </a: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Arial" pitchFamily="34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Arial" pitchFamily="34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Increase of the passenger volyme 20 millions by year 2020</a:t>
            </a: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Optima" pitchFamily="2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Economy</a:t>
            </a: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Optima" pitchFamily="2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Optima" pitchFamily="2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endParaRPr lang="fi-FI" sz="2400" dirty="0">
              <a:solidFill>
                <a:srgbClr val="40404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MG_0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6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986741" cy="714380"/>
          </a:xfrm>
        </p:spPr>
        <p:txBody>
          <a:bodyPr>
            <a:normAutofit/>
          </a:bodyPr>
          <a:lstStyle/>
          <a:p>
            <a:pPr eaLnBrk="1" hangingPunct="1"/>
            <a:r>
              <a:rPr lang="fi-FI" sz="3200" dirty="0" smtClean="0"/>
              <a:t>							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0" y="2143125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3000">
                <a:solidFill>
                  <a:srgbClr val="FFFFFF"/>
                </a:solidFill>
                <a:latin typeface="Verdana" pitchFamily="34" charset="0"/>
              </a:rPr>
              <a:t>                         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                        </a:t>
            </a:r>
            <a:r>
              <a:rPr lang="fi-FI" dirty="0" err="1" smtClean="0"/>
              <a:t>Any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r>
              <a:rPr lang="fi-FI" dirty="0" smtClean="0"/>
              <a:t>?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                          </a:t>
            </a:r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23850" y="-244475"/>
            <a:ext cx="7378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2800" dirty="0" smtClean="0">
                <a:solidFill>
                  <a:srgbClr val="51B6E2"/>
                </a:solidFill>
                <a:latin typeface="Verdana" pitchFamily="34" charset="0"/>
              </a:rPr>
              <a:t>		HELSINKI AIRPORT</a:t>
            </a:r>
            <a:endParaRPr lang="fi-FI" sz="2800" dirty="0">
              <a:solidFill>
                <a:srgbClr val="51B6E2"/>
              </a:solidFill>
              <a:latin typeface="Verdana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1071546"/>
            <a:ext cx="7312025" cy="545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Personel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650.</a:t>
            </a: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endParaRPr lang="fi-FI" sz="2400" dirty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Overall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staff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at the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airport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area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is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more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than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20 000</a:t>
            </a: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endParaRPr lang="fi-FI" sz="2400" dirty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There are over 16 million passengers annually</a:t>
            </a: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It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has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estimated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that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total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flow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of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people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  in the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airport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is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approximately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50 000 per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day</a:t>
            </a: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endParaRPr lang="fi-FI" sz="2400" dirty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Fenced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area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is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total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of 18 square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kilometers</a:t>
            </a:r>
            <a:endParaRPr lang="fi-FI" sz="2400" dirty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spcBef>
                <a:spcPts val="600"/>
              </a:spcBef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endParaRPr lang="fi-FI" sz="2400" dirty="0">
              <a:solidFill>
                <a:srgbClr val="40404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		  </a:t>
            </a:r>
            <a:r>
              <a:rPr lang="fi-FI" sz="2800" dirty="0" smtClean="0"/>
              <a:t>FIRE FIGHTERS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5775" y="1168400"/>
            <a:ext cx="8228013" cy="568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dirty="0" smtClean="0"/>
              <a:t>36 </a:t>
            </a:r>
            <a:r>
              <a:rPr lang="fi-FI" dirty="0" err="1" smtClean="0"/>
              <a:t>highly</a:t>
            </a:r>
            <a:r>
              <a:rPr lang="fi-FI" dirty="0" smtClean="0"/>
              <a:t> </a:t>
            </a:r>
            <a:r>
              <a:rPr lang="fi-FI" dirty="0" err="1" smtClean="0"/>
              <a:t>trained</a:t>
            </a:r>
            <a:r>
              <a:rPr lang="fi-FI" dirty="0" smtClean="0"/>
              <a:t> and </a:t>
            </a:r>
            <a:r>
              <a:rPr lang="fi-FI" dirty="0" err="1" smtClean="0"/>
              <a:t>experienced</a:t>
            </a:r>
            <a:r>
              <a:rPr lang="fi-FI" dirty="0" smtClean="0"/>
              <a:t> </a:t>
            </a:r>
            <a:r>
              <a:rPr lang="fi-FI" dirty="0" err="1" smtClean="0"/>
              <a:t>professíonals</a:t>
            </a:r>
            <a:endParaRPr lang="fi-FI" dirty="0" smtClean="0"/>
          </a:p>
          <a:p>
            <a:endParaRPr lang="fi-FI" dirty="0" smtClean="0"/>
          </a:p>
          <a:p>
            <a:pPr>
              <a:buFont typeface="Arial" pitchFamily="34" charset="0"/>
              <a:buChar char="•"/>
            </a:pPr>
            <a:r>
              <a:rPr lang="fi-FI" dirty="0" err="1" smtClean="0"/>
              <a:t>Minimum</a:t>
            </a:r>
            <a:r>
              <a:rPr lang="fi-FI" dirty="0" smtClean="0"/>
              <a:t> </a:t>
            </a:r>
            <a:r>
              <a:rPr lang="fi-FI" dirty="0" err="1" smtClean="0"/>
              <a:t>requirement</a:t>
            </a:r>
            <a:r>
              <a:rPr lang="fi-FI" dirty="0" smtClean="0"/>
              <a:t> for </a:t>
            </a:r>
            <a:r>
              <a:rPr lang="fi-FI" dirty="0" err="1" smtClean="0"/>
              <a:t>airport</a:t>
            </a:r>
            <a:r>
              <a:rPr lang="fi-FI" dirty="0" smtClean="0"/>
              <a:t> </a:t>
            </a:r>
            <a:r>
              <a:rPr lang="fi-FI" dirty="0" err="1" smtClean="0"/>
              <a:t>fire</a:t>
            </a:r>
            <a:r>
              <a:rPr lang="fi-FI" dirty="0" smtClean="0"/>
              <a:t> </a:t>
            </a:r>
            <a:r>
              <a:rPr lang="fi-FI" dirty="0" err="1" smtClean="0"/>
              <a:t>department</a:t>
            </a:r>
            <a:r>
              <a:rPr lang="fi-FI" dirty="0" smtClean="0"/>
              <a:t> is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to </a:t>
            </a:r>
            <a:r>
              <a:rPr lang="fi-FI" dirty="0" err="1" smtClean="0"/>
              <a:t>have</a:t>
            </a:r>
            <a:r>
              <a:rPr lang="fi-FI" dirty="0" smtClean="0"/>
              <a:t> at </a:t>
            </a:r>
            <a:r>
              <a:rPr lang="fi-FI" dirty="0" err="1" smtClean="0"/>
              <a:t>least</a:t>
            </a:r>
            <a:r>
              <a:rPr lang="fi-FI" dirty="0" smtClean="0"/>
              <a:t> 10 </a:t>
            </a:r>
            <a:r>
              <a:rPr lang="fi-FI" dirty="0" err="1" smtClean="0"/>
              <a:t>years</a:t>
            </a:r>
            <a:r>
              <a:rPr lang="fi-FI" dirty="0" smtClean="0"/>
              <a:t> of </a:t>
            </a:r>
            <a:r>
              <a:rPr lang="fi-FI" dirty="0" err="1" smtClean="0"/>
              <a:t>experience</a:t>
            </a:r>
            <a:r>
              <a:rPr lang="fi-FI" dirty="0" smtClean="0"/>
              <a:t> and a </a:t>
            </a:r>
            <a:r>
              <a:rPr lang="fi-FI" dirty="0" err="1" smtClean="0"/>
              <a:t>fire</a:t>
            </a:r>
            <a:r>
              <a:rPr lang="fi-FI" dirty="0" smtClean="0"/>
              <a:t> </a:t>
            </a:r>
            <a:r>
              <a:rPr lang="fi-FI" dirty="0" err="1" smtClean="0"/>
              <a:t>fighters</a:t>
            </a:r>
            <a:r>
              <a:rPr lang="fi-FI" dirty="0" smtClean="0"/>
              <a:t> </a:t>
            </a:r>
            <a:r>
              <a:rPr lang="fi-FI" dirty="0" err="1" smtClean="0"/>
              <a:t>degree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Emergency</a:t>
            </a:r>
            <a:r>
              <a:rPr lang="fi-FI" dirty="0" smtClean="0"/>
              <a:t> </a:t>
            </a:r>
            <a:r>
              <a:rPr lang="fi-FI" dirty="0" err="1" smtClean="0"/>
              <a:t>Medical</a:t>
            </a:r>
            <a:r>
              <a:rPr lang="fi-FI" dirty="0" smtClean="0"/>
              <a:t> </a:t>
            </a:r>
            <a:r>
              <a:rPr lang="fi-FI" dirty="0" err="1" smtClean="0"/>
              <a:t>Technician</a:t>
            </a:r>
            <a:r>
              <a:rPr lang="fi-FI" dirty="0" smtClean="0"/>
              <a:t> (EMT) </a:t>
            </a:r>
            <a:r>
              <a:rPr lang="fi-FI" dirty="0" err="1" smtClean="0"/>
              <a:t>degree</a:t>
            </a:r>
            <a:endParaRPr lang="fi-FI" dirty="0" smtClean="0"/>
          </a:p>
          <a:p>
            <a:pPr>
              <a:buFont typeface="Arial" pitchFamily="34" charset="0"/>
              <a:buChar char="•"/>
            </a:pPr>
            <a:endParaRPr lang="fi-FI" dirty="0" smtClean="0"/>
          </a:p>
          <a:p>
            <a:pPr>
              <a:buFont typeface="Arial" pitchFamily="34" charset="0"/>
              <a:buChar char="•"/>
            </a:pPr>
            <a:r>
              <a:rPr lang="fi-FI" dirty="0" smtClean="0"/>
              <a:t>At the </a:t>
            </a:r>
            <a:r>
              <a:rPr lang="fi-FI" dirty="0" err="1" smtClean="0"/>
              <a:t>moment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six</a:t>
            </a:r>
            <a:r>
              <a:rPr lang="fi-FI" dirty="0" smtClean="0"/>
              <a:t> </a:t>
            </a:r>
            <a:r>
              <a:rPr lang="fi-FI" dirty="0" err="1" smtClean="0"/>
              <a:t>fire</a:t>
            </a:r>
            <a:r>
              <a:rPr lang="fi-FI" dirty="0" smtClean="0"/>
              <a:t> </a:t>
            </a:r>
            <a:r>
              <a:rPr lang="fi-FI" dirty="0" err="1" smtClean="0"/>
              <a:t>fighters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higher</a:t>
            </a:r>
            <a:r>
              <a:rPr lang="fi-FI" dirty="0" smtClean="0"/>
              <a:t> </a:t>
            </a:r>
            <a:r>
              <a:rPr lang="fi-FI" dirty="0" err="1" smtClean="0"/>
              <a:t>medical</a:t>
            </a:r>
            <a:r>
              <a:rPr lang="fi-FI" dirty="0" smtClean="0"/>
              <a:t> </a:t>
            </a:r>
            <a:r>
              <a:rPr lang="fi-FI" dirty="0" err="1" smtClean="0"/>
              <a:t>degree</a:t>
            </a:r>
            <a:r>
              <a:rPr lang="fi-FI" dirty="0" smtClean="0"/>
              <a:t> (</a:t>
            </a:r>
            <a:r>
              <a:rPr lang="fi-FI" dirty="0" err="1" smtClean="0"/>
              <a:t>paramedic</a:t>
            </a:r>
            <a:r>
              <a:rPr lang="fi-FI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fi-FI" dirty="0" smtClean="0"/>
          </a:p>
          <a:p>
            <a:pPr>
              <a:buFont typeface="Arial" pitchFamily="34" charset="0"/>
              <a:buChar char="•"/>
            </a:pPr>
            <a:r>
              <a:rPr lang="fi-FI" dirty="0" err="1" smtClean="0"/>
              <a:t>Every</a:t>
            </a:r>
            <a:r>
              <a:rPr lang="fi-FI" dirty="0" smtClean="0"/>
              <a:t> </a:t>
            </a:r>
            <a:r>
              <a:rPr lang="fi-FI" dirty="0" err="1" smtClean="0"/>
              <a:t>fire</a:t>
            </a:r>
            <a:r>
              <a:rPr lang="fi-FI" dirty="0" smtClean="0"/>
              <a:t> </a:t>
            </a:r>
            <a:r>
              <a:rPr lang="fi-FI" dirty="0" err="1" smtClean="0"/>
              <a:t>fighter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passed</a:t>
            </a:r>
            <a:r>
              <a:rPr lang="fi-FI" dirty="0" smtClean="0"/>
              <a:t> </a:t>
            </a:r>
            <a:r>
              <a:rPr lang="fi-FI" dirty="0" err="1" smtClean="0"/>
              <a:t>few</a:t>
            </a:r>
            <a:r>
              <a:rPr lang="fi-FI" dirty="0" smtClean="0"/>
              <a:t> </a:t>
            </a:r>
            <a:r>
              <a:rPr lang="fi-FI" dirty="0" err="1" smtClean="0"/>
              <a:t>special</a:t>
            </a:r>
            <a:r>
              <a:rPr lang="fi-FI" dirty="0" smtClean="0"/>
              <a:t>  </a:t>
            </a:r>
            <a:r>
              <a:rPr lang="fi-FI" dirty="0" err="1" smtClean="0"/>
              <a:t>cources</a:t>
            </a:r>
            <a:r>
              <a:rPr lang="fi-FI" dirty="0" smtClean="0"/>
              <a:t> for </a:t>
            </a:r>
            <a:r>
              <a:rPr lang="fi-FI" dirty="0" err="1" smtClean="0"/>
              <a:t>airport</a:t>
            </a:r>
            <a:r>
              <a:rPr lang="fi-FI" dirty="0" smtClean="0"/>
              <a:t> </a:t>
            </a:r>
            <a:r>
              <a:rPr lang="fi-FI" dirty="0" err="1" smtClean="0"/>
              <a:t>fire</a:t>
            </a:r>
            <a:r>
              <a:rPr lang="fi-FI" dirty="0" smtClean="0"/>
              <a:t> </a:t>
            </a:r>
            <a:r>
              <a:rPr lang="fi-FI" dirty="0" err="1" smtClean="0"/>
              <a:t>fighting</a:t>
            </a:r>
            <a:endParaRPr lang="fi-FI" dirty="0" smtClean="0"/>
          </a:p>
          <a:p>
            <a:pPr>
              <a:buFont typeface="Arial" pitchFamily="34" charset="0"/>
              <a:buChar char="•"/>
            </a:pPr>
            <a:endParaRPr lang="fi-FI" dirty="0" smtClean="0"/>
          </a:p>
          <a:p>
            <a:pPr>
              <a:buFont typeface="Arial" pitchFamily="34" charset="0"/>
              <a:buChar char="•"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	SOME FACTS</a:t>
            </a:r>
          </a:p>
        </p:txBody>
      </p:sp>
      <p:sp>
        <p:nvSpPr>
          <p:cNvPr id="6147" name="Sisällön paikkamerkki 2"/>
          <p:cNvSpPr>
            <a:spLocks noGrp="1"/>
          </p:cNvSpPr>
          <p:nvPr>
            <p:ph idx="1"/>
          </p:nvPr>
        </p:nvSpPr>
        <p:spPr>
          <a:xfrm>
            <a:off x="485775" y="1168400"/>
            <a:ext cx="8228013" cy="5689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dirty="0" smtClean="0"/>
              <a:t>About 1000 incidents or securing task annually</a:t>
            </a:r>
          </a:p>
          <a:p>
            <a:endParaRPr lang="fi-FI" i="1" dirty="0" smtClean="0"/>
          </a:p>
          <a:p>
            <a:pPr>
              <a:buFont typeface="Arial" charset="0"/>
              <a:buChar char="•"/>
            </a:pPr>
            <a:r>
              <a:rPr lang="fi-FI" dirty="0" smtClean="0"/>
              <a:t>42 000</a:t>
            </a:r>
            <a:r>
              <a:rPr lang="fi-FI" i="1" dirty="0" smtClean="0"/>
              <a:t> </a:t>
            </a:r>
            <a:r>
              <a:rPr lang="fi-FI" dirty="0" smtClean="0"/>
              <a:t>liters of water stand by</a:t>
            </a:r>
          </a:p>
          <a:p>
            <a:endParaRPr lang="fi-FI" dirty="0" smtClean="0"/>
          </a:p>
          <a:p>
            <a:pPr>
              <a:buFont typeface="Arial" charset="0"/>
              <a:buChar char="•"/>
            </a:pPr>
            <a:r>
              <a:rPr lang="fi-FI" dirty="0" smtClean="0"/>
              <a:t>Charge capability 20 000 litres/min</a:t>
            </a:r>
          </a:p>
          <a:p>
            <a:pPr>
              <a:buFont typeface="Arial" charset="0"/>
              <a:buChar char="•"/>
            </a:pPr>
            <a:endParaRPr lang="fi-FI" dirty="0" smtClean="0"/>
          </a:p>
          <a:p>
            <a:pPr>
              <a:buFont typeface="Arial" charset="0"/>
              <a:buChar char="•"/>
            </a:pPr>
            <a:r>
              <a:rPr lang="fi-FI" dirty="0" smtClean="0"/>
              <a:t>3 </a:t>
            </a:r>
            <a:r>
              <a:rPr lang="fi-FI" dirty="0" err="1" smtClean="0"/>
              <a:t>Fire</a:t>
            </a:r>
            <a:r>
              <a:rPr lang="fi-FI" dirty="0" smtClean="0"/>
              <a:t> </a:t>
            </a:r>
            <a:r>
              <a:rPr lang="fi-FI" dirty="0" err="1" smtClean="0"/>
              <a:t>Stations</a:t>
            </a:r>
            <a:endParaRPr lang="fi-FI" dirty="0" smtClean="0"/>
          </a:p>
          <a:p>
            <a:pPr>
              <a:buFont typeface="Arial" charset="0"/>
              <a:buChar char="•"/>
            </a:pPr>
            <a:endParaRPr lang="fi-FI" dirty="0" smtClean="0"/>
          </a:p>
          <a:p>
            <a:pPr>
              <a:buFont typeface="Arial" charset="0"/>
              <a:buChar char="•"/>
            </a:pPr>
            <a:r>
              <a:rPr lang="fi-FI" dirty="0"/>
              <a:t>4</a:t>
            </a:r>
            <a:r>
              <a:rPr lang="fi-FI" dirty="0" smtClean="0"/>
              <a:t> Crash and 1 multi task vehicles</a:t>
            </a:r>
          </a:p>
          <a:p>
            <a:pPr>
              <a:buFont typeface="Arial" charset="0"/>
              <a:buChar char="•"/>
            </a:pPr>
            <a:r>
              <a:rPr lang="fi-FI" dirty="0"/>
              <a:t>1</a:t>
            </a:r>
            <a:r>
              <a:rPr lang="fi-FI" dirty="0" smtClean="0"/>
              <a:t> mobile incident command unit</a:t>
            </a:r>
          </a:p>
          <a:p>
            <a:pPr>
              <a:buFont typeface="Arial" charset="0"/>
              <a:buChar char="•"/>
            </a:pPr>
            <a:endParaRPr lang="fi-FI" dirty="0" smtClean="0"/>
          </a:p>
          <a:p>
            <a:pPr>
              <a:buFont typeface="Arial" charset="0"/>
              <a:buChar char="•"/>
            </a:pPr>
            <a:r>
              <a:rPr lang="fi-FI" dirty="0" smtClean="0"/>
              <a:t>1 </a:t>
            </a:r>
            <a:r>
              <a:rPr lang="fi-FI" dirty="0" err="1" smtClean="0"/>
              <a:t>All</a:t>
            </a:r>
            <a:r>
              <a:rPr lang="fi-FI" dirty="0" smtClean="0"/>
              <a:t> terrain </a:t>
            </a:r>
            <a:r>
              <a:rPr lang="fi-FI" dirty="0" err="1" smtClean="0"/>
              <a:t>vehicle</a:t>
            </a:r>
            <a:endParaRPr lang="fi-FI" dirty="0" smtClean="0"/>
          </a:p>
          <a:p>
            <a:pPr>
              <a:buFont typeface="Arial" charset="0"/>
              <a:buChar char="•"/>
            </a:pPr>
            <a:endParaRPr lang="fi-FI" dirty="0" smtClean="0"/>
          </a:p>
          <a:p>
            <a:pPr>
              <a:buFont typeface="Arial" charset="0"/>
              <a:buChar char="•"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BATTALION CHIEF’S COMMAND VEHICLE</a:t>
            </a:r>
            <a:endParaRPr lang="fi-FI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93" y="1412776"/>
            <a:ext cx="8286895" cy="46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	</a:t>
            </a:r>
            <a:r>
              <a:rPr lang="fi-FI" sz="2800" dirty="0" smtClean="0"/>
              <a:t>A VIEW FROM INSIDE</a:t>
            </a:r>
            <a:endParaRPr lang="fi-FI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445930"/>
            <a:ext cx="8228013" cy="46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fi-FI" sz="4000" dirty="0" smtClean="0"/>
              <a:t>			EMT ENGINE CO</a:t>
            </a:r>
          </a:p>
        </p:txBody>
      </p:sp>
      <p:pic>
        <p:nvPicPr>
          <p:cNvPr id="246785" name="Picture 1" descr="U:\Powerpoint\Kutistetut\KAMERA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15370" cy="5214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0"/>
            <a:ext cx="7213600" cy="955675"/>
          </a:xfrm>
        </p:spPr>
        <p:txBody>
          <a:bodyPr/>
          <a:lstStyle/>
          <a:p>
            <a:pPr algn="ctr" defTabSz="914400"/>
            <a:r>
              <a:rPr lang="fi-FI" sz="4000" dirty="0" smtClean="0"/>
              <a:t>CRASH TRUCK</a:t>
            </a:r>
          </a:p>
        </p:txBody>
      </p:sp>
      <p:pic>
        <p:nvPicPr>
          <p:cNvPr id="2" name="Content Placeholder 1" descr="U:\Powerpoint\Kutistetut\KAMERA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04286"/>
            <a:ext cx="8072494" cy="5679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57158" y="230188"/>
            <a:ext cx="833599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i-FI" sz="4000" dirty="0" smtClean="0">
                <a:solidFill>
                  <a:srgbClr val="51B6E2"/>
                </a:solidFill>
                <a:latin typeface="Verdana" pitchFamily="34" charset="0"/>
              </a:rPr>
              <a:t>			</a:t>
            </a:r>
            <a:r>
              <a:rPr lang="fi-FI" sz="3200" dirty="0" smtClean="0">
                <a:solidFill>
                  <a:srgbClr val="51B6E2"/>
                </a:solidFill>
                <a:latin typeface="Verdana" pitchFamily="34" charset="0"/>
              </a:rPr>
              <a:t>ALARMS ANNUALY</a:t>
            </a:r>
            <a:endParaRPr lang="fi-FI" sz="3200" dirty="0">
              <a:solidFill>
                <a:srgbClr val="51B6E2"/>
              </a:solidFill>
              <a:latin typeface="Verdana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73612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Approximately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100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fire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alarms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per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year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mostly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caused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by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mishandled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repairments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or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cooking</a:t>
            </a:r>
            <a:endParaRPr lang="fi-FI" sz="2400" dirty="0" smtClean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Medical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tasks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well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over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600</a:t>
            </a:r>
            <a:endParaRPr lang="fi-FI" sz="2400" dirty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ICAO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local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stand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by’s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20 to 30</a:t>
            </a:r>
            <a:endParaRPr lang="fi-FI" sz="2400" dirty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Hazardious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materials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 100 to 150</a:t>
            </a:r>
            <a:endParaRPr lang="fi-FI" sz="2400" dirty="0">
              <a:solidFill>
                <a:srgbClr val="404040"/>
              </a:solidFill>
              <a:latin typeface="Verdana" pitchFamily="34" charset="0"/>
            </a:endParaRPr>
          </a:p>
          <a:p>
            <a:pPr marL="280988" indent="-280988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Rescuing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for the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elevators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50</a:t>
            </a:r>
          </a:p>
          <a:p>
            <a:pPr marL="280988" indent="-280988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  <a:buClr>
                <a:srgbClr val="1E8CFF"/>
              </a:buClr>
              <a:buSzPct val="100000"/>
              <a:buFont typeface="Times New Roman" pitchFamily="18" charset="0"/>
              <a:buChar char="•"/>
              <a:tabLst>
                <a:tab pos="850900" algn="l"/>
                <a:tab pos="1765300" algn="l"/>
                <a:tab pos="2679700" algn="l"/>
                <a:tab pos="3594100" algn="l"/>
                <a:tab pos="4508500" algn="l"/>
                <a:tab pos="5422900" algn="l"/>
                <a:tab pos="6337300" algn="l"/>
                <a:tab pos="7251700" algn="l"/>
                <a:tab pos="8166100" algn="l"/>
                <a:tab pos="9080500" algn="l"/>
                <a:tab pos="9994900" algn="l"/>
              </a:tabLst>
            </a:pP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Total is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normally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well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over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1000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annual</a:t>
            </a:r>
            <a:r>
              <a:rPr lang="fi-FI" sz="24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fi-FI" sz="2400" dirty="0" err="1" smtClean="0">
                <a:solidFill>
                  <a:srgbClr val="404040"/>
                </a:solidFill>
                <a:latin typeface="Verdana" pitchFamily="34" charset="0"/>
              </a:rPr>
              <a:t>missions</a:t>
            </a:r>
            <a:endParaRPr lang="fi-FI" sz="2400" dirty="0">
              <a:solidFill>
                <a:srgbClr val="40404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249</Words>
  <Application>Microsoft Office PowerPoint</Application>
  <PresentationFormat>Näytössä katseltava diaesitys (4:3)</PresentationFormat>
  <Paragraphs>80</Paragraphs>
  <Slides>14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Lucida Sans Unicode</vt:lpstr>
      <vt:lpstr>Optima</vt:lpstr>
      <vt:lpstr>Times New Roman</vt:lpstr>
      <vt:lpstr>Verdana</vt:lpstr>
      <vt:lpstr>Office-teema</vt:lpstr>
      <vt:lpstr>Office-teema</vt:lpstr>
      <vt:lpstr>Office-teema</vt:lpstr>
      <vt:lpstr>PowerPoint-esitys</vt:lpstr>
      <vt:lpstr>PowerPoint-esitys</vt:lpstr>
      <vt:lpstr>      FIRE FIGHTERS</vt:lpstr>
      <vt:lpstr> SOME FACTS</vt:lpstr>
      <vt:lpstr>BATTALION CHIEF’S COMMAND VEHICLE</vt:lpstr>
      <vt:lpstr>  A VIEW FROM INSIDE</vt:lpstr>
      <vt:lpstr>   EMT ENGINE CO</vt:lpstr>
      <vt:lpstr>CRASH TRUCK</vt:lpstr>
      <vt:lpstr>PowerPoint-esitys</vt:lpstr>
      <vt:lpstr>FIRE STATIONS AT THE AIRPORT AREA</vt:lpstr>
      <vt:lpstr>PowerPoint-esitys</vt:lpstr>
      <vt:lpstr>PowerPoint-esitys</vt:lpstr>
      <vt:lpstr>       THANK YOU!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Mika Leppänen</dc:creator>
  <cp:lastModifiedBy>Sääskilahti Veli-Matti</cp:lastModifiedBy>
  <cp:revision>122</cp:revision>
  <cp:lastPrinted>1601-01-01T00:00:00Z</cp:lastPrinted>
  <dcterms:created xsi:type="dcterms:W3CDTF">2009-12-08T13:40:05Z</dcterms:created>
  <dcterms:modified xsi:type="dcterms:W3CDTF">2016-03-17T08:40:33Z</dcterms:modified>
</cp:coreProperties>
</file>